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Gill Sans"/>
      <p:regular r:id="rId23"/>
      <p:bold r:id="rId24"/>
    </p:embeddedFont>
    <p:embeddedFont>
      <p:font typeface="Lemon"/>
      <p:regular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6" roundtripDataSignature="AMtx7miYpFknNXzA8TQiPUh73lA47AsvD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4" name="Krushna Kadlag"/>
  <p:cmAuthor clrIdx="1" id="1" initials="" lastIdx="1" name="ATHARV TAMBE"/>
  <p:cmAuthor clrIdx="2" id="2" initials="" lastIdx="1" name="Atharava Holkar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GillSans-bold.fntdata"/><Relationship Id="rId23" Type="http://schemas.openxmlformats.org/officeDocument/2006/relationships/font" Target="fonts/Gill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Lemon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0-06T11:26:20.069">
    <p:pos x="6000" y="0"/>
    <p:text>change the background color and change the image you can insert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sXWAx88"/>
      </p:ext>
    </p:extLst>
  </p:cm>
  <p:cm authorId="0" idx="2" dt="2025-10-06T11:23:34.352">
    <p:pos x="366" y="1373"/>
    <p:text>remove management of semiconductor and add the some recycled image and take it easy and add sustainable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sXWAx8o"/>
      </p:ext>
    </p:extLst>
  </p:cm>
  <p:cm authorId="1" idx="1" dt="2025-10-06T11:16:53.329">
    <p:pos x="366" y="1373"/>
    <p:text>Ok</p:text>
    <p:extLst>
      <p:ext uri="{C676402C-5697-4E1C-873F-D02D1690AC5C}">
        <p15:threadingInfo timeZoneBias="0">
          <p15:parentCm authorId="0" idx="2"/>
        </p15:threadingInfo>
      </p:ext>
      <p:ext uri="http://customooxmlschemas.google.com/">
        <go:slidesCustomData xmlns:go="http://customooxmlschemas.google.com/" commentPostId="AAABsXWAx8s"/>
      </p:ext>
    </p:extLst>
  </p:cm>
  <p:cm authorId="2" idx="1" dt="2025-10-06T11:18:35.102">
    <p:pos x="366" y="1373"/>
    <p:text>👍</p:text>
    <p:extLst>
      <p:ext uri="{C676402C-5697-4E1C-873F-D02D1690AC5C}">
        <p15:threadingInfo timeZoneBias="0">
          <p15:parentCm authorId="0" idx="2"/>
        </p15:threadingInfo>
      </p:ext>
      <p:ext uri="http://customooxmlschemas.google.com/">
        <go:slidesCustomData xmlns:go="http://customooxmlschemas.google.com/" commentPostId="AAABsXWAx8w"/>
      </p:ext>
    </p:extLst>
  </p:cm>
  <p:cm authorId="0" idx="3" dt="2025-10-06T11:22:00.801">
    <p:pos x="366" y="1373"/>
    <p:text>Ok</p:text>
    <p:extLst>
      <p:ext uri="{C676402C-5697-4E1C-873F-D02D1690AC5C}">
        <p15:threadingInfo timeZoneBias="0">
          <p15:parentCm authorId="0" idx="2"/>
        </p15:threadingInfo>
      </p:ext>
      <p:ext uri="http://customooxmlschemas.google.com/">
        <go:slidesCustomData xmlns:go="http://customooxmlschemas.google.com/" commentPostId="AAABsXWAx80"/>
      </p:ext>
    </p:extLst>
  </p:cm>
  <p:cm authorId="0" idx="4" dt="2025-10-06T11:23:34.352">
    <p:pos x="366" y="1373"/>
    <p:text>gvjy</p:text>
    <p:extLst>
      <p:ext uri="{C676402C-5697-4E1C-873F-D02D1690AC5C}">
        <p15:threadingInfo timeZoneBias="0">
          <p15:parentCm authorId="0" idx="2"/>
        </p15:threadingInfo>
      </p:ext>
      <p:ext uri="http://customooxmlschemas.google.com/">
        <go:slidesCustomData xmlns:go="http://customooxmlschemas.google.com/" commentPostId="AAABsXWAx84"/>
      </p:ext>
    </p:extLst>
  </p:cm>
</p:cmLst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gif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Atharv Holkar</a:t>
            </a:r>
            <a:endParaRPr/>
          </a:p>
        </p:txBody>
      </p:sp>
      <p:sp>
        <p:nvSpPr>
          <p:cNvPr id="187" name="Google Shape;18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8ef88d55e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8ef88d55e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38ef88d55e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….</a:t>
            </a:r>
            <a:endParaRPr/>
          </a:p>
        </p:txBody>
      </p:sp>
      <p:sp>
        <p:nvSpPr>
          <p:cNvPr id="205" name="Google Shape;205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….</a:t>
            </a:r>
            <a:endParaRPr/>
          </a:p>
        </p:txBody>
      </p:sp>
      <p:sp>
        <p:nvSpPr>
          <p:cNvPr id="212" name="Google Shape;212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Aryan and Tejas</a:t>
            </a:r>
            <a:endParaRPr/>
          </a:p>
        </p:txBody>
      </p:sp>
      <p:sp>
        <p:nvSpPr>
          <p:cNvPr id="172" name="Google Shape;17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Krushna</a:t>
            </a:r>
            <a:endParaRPr/>
          </a:p>
        </p:txBody>
      </p:sp>
      <p:sp>
        <p:nvSpPr>
          <p:cNvPr id="180" name="Google Shape;18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4"/>
          <p:cNvSpPr txBox="1"/>
          <p:nvPr>
            <p:ph type="ctrTitle"/>
          </p:nvPr>
        </p:nvSpPr>
        <p:spPr>
          <a:xfrm>
            <a:off x="581191" y="1020431"/>
            <a:ext cx="10993549" cy="14750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sz="36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" type="subTitle"/>
          </p:nvPr>
        </p:nvSpPr>
        <p:spPr>
          <a:xfrm>
            <a:off x="581194" y="2495445"/>
            <a:ext cx="10993546" cy="590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2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2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4"/>
          <p:cNvSpPr txBox="1"/>
          <p:nvPr>
            <p:ph idx="10" type="dt"/>
          </p:nvPr>
        </p:nvSpPr>
        <p:spPr>
          <a:xfrm>
            <a:off x="7605951" y="5956137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10558300" y="5956137"/>
            <a:ext cx="1016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3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 rot="5400000">
            <a:off x="4334603" y="-1417408"/>
            <a:ext cx="3522794" cy="110296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22072" lvl="1" marL="9144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/>
            </a:lvl2pPr>
            <a:lvl3pPr indent="-310388" lvl="2" marL="1371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3pPr>
            <a:lvl4pPr indent="-298703" lvl="3" marL="18288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4pPr>
            <a:lvl5pPr indent="-298704" lvl="4" marL="22860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87" name="Google Shape;87;p23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/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4"/>
          <p:cNvSpPr txBox="1"/>
          <p:nvPr>
            <p:ph type="title"/>
          </p:nvPr>
        </p:nvSpPr>
        <p:spPr>
          <a:xfrm rot="5400000">
            <a:off x="7249746" y="2265181"/>
            <a:ext cx="5183073" cy="20041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" type="body"/>
          </p:nvPr>
        </p:nvSpPr>
        <p:spPr>
          <a:xfrm rot="5400000">
            <a:off x="2131526" y="-680877"/>
            <a:ext cx="5183073" cy="7896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0" type="dt"/>
          </p:nvPr>
        </p:nvSpPr>
        <p:spPr>
          <a:xfrm>
            <a:off x="8993673" y="5956137"/>
            <a:ext cx="132814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11" type="ftr"/>
          </p:nvPr>
        </p:nvSpPr>
        <p:spPr>
          <a:xfrm>
            <a:off x="774923" y="5951811"/>
            <a:ext cx="789627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12" type="sldNum"/>
          </p:nvPr>
        </p:nvSpPr>
        <p:spPr>
          <a:xfrm>
            <a:off x="10446615" y="5956137"/>
            <a:ext cx="116419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15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" type="body"/>
          </p:nvPr>
        </p:nvSpPr>
        <p:spPr>
          <a:xfrm>
            <a:off x="581192" y="2180496"/>
            <a:ext cx="11029615" cy="36783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2" type="sldNum"/>
          </p:nvPr>
        </p:nvSpPr>
        <p:spPr>
          <a:xfrm>
            <a:off x="10558300" y="5956137"/>
            <a:ext cx="1052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6"/>
          <p:cNvSpPr/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16"/>
          <p:cNvSpPr txBox="1"/>
          <p:nvPr>
            <p:ph type="title"/>
          </p:nvPr>
        </p:nvSpPr>
        <p:spPr>
          <a:xfrm>
            <a:off x="581193" y="3043910"/>
            <a:ext cx="11029615" cy="1497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b="0" sz="36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581192" y="4541417"/>
            <a:ext cx="11029615" cy="600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16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7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17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581193" y="2228003"/>
            <a:ext cx="5422390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6188417" y="2228003"/>
            <a:ext cx="5422392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8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8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8"/>
          <p:cNvSpPr txBox="1"/>
          <p:nvPr>
            <p:ph idx="1" type="body"/>
          </p:nvPr>
        </p:nvSpPr>
        <p:spPr>
          <a:xfrm>
            <a:off x="887219" y="2250892"/>
            <a:ext cx="5087075" cy="5360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2024"/>
              <a:buNone/>
              <a:defRPr b="0" sz="2200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51" name="Google Shape;51;p18"/>
          <p:cNvSpPr txBox="1"/>
          <p:nvPr>
            <p:ph idx="2" type="body"/>
          </p:nvPr>
        </p:nvSpPr>
        <p:spPr>
          <a:xfrm>
            <a:off x="581194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3" type="body"/>
          </p:nvPr>
        </p:nvSpPr>
        <p:spPr>
          <a:xfrm>
            <a:off x="6523735" y="2250892"/>
            <a:ext cx="5087073" cy="5533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2024"/>
              <a:buNone/>
              <a:defRPr b="0" sz="2200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53" name="Google Shape;53;p18"/>
          <p:cNvSpPr txBox="1"/>
          <p:nvPr>
            <p:ph idx="4" type="body"/>
          </p:nvPr>
        </p:nvSpPr>
        <p:spPr>
          <a:xfrm>
            <a:off x="6217709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9"/>
          <p:cNvSpPr/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9"/>
          <p:cNvSpPr txBox="1"/>
          <p:nvPr>
            <p:ph type="title"/>
          </p:nvPr>
        </p:nvSpPr>
        <p:spPr>
          <a:xfrm>
            <a:off x="575894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9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9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0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20"/>
          <p:cNvSpPr txBox="1"/>
          <p:nvPr/>
        </p:nvSpPr>
        <p:spPr>
          <a:xfrm>
            <a:off x="4519100" y="2454600"/>
            <a:ext cx="2979300" cy="19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300">
                <a:solidFill>
                  <a:schemeClr val="dk2"/>
                </a:solidFill>
                <a:latin typeface="Lemon"/>
                <a:ea typeface="Lemon"/>
                <a:cs typeface="Lemon"/>
                <a:sym typeface="Lemon"/>
              </a:rPr>
              <a:t>AT</a:t>
            </a:r>
            <a:endParaRPr b="1" sz="7300">
              <a:solidFill>
                <a:schemeClr val="dk2"/>
              </a:solidFill>
              <a:latin typeface="Lemon"/>
              <a:ea typeface="Lemon"/>
              <a:cs typeface="Lemon"/>
              <a:sym typeface="Lemo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/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1"/>
          <p:cNvSpPr txBox="1"/>
          <p:nvPr>
            <p:ph type="title"/>
          </p:nvPr>
        </p:nvSpPr>
        <p:spPr>
          <a:xfrm>
            <a:off x="581192" y="5262296"/>
            <a:ext cx="4909445" cy="689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F276A"/>
              </a:buClr>
              <a:buSzPts val="2000"/>
              <a:buFont typeface="Gill Sans"/>
              <a:buNone/>
              <a:defRPr b="0" sz="2000"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" type="body"/>
          </p:nvPr>
        </p:nvSpPr>
        <p:spPr>
          <a:xfrm>
            <a:off x="447816" y="601200"/>
            <a:ext cx="11292840" cy="42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5440" lvl="0" marL="457200" algn="l"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indent="-322072" lvl="2" marL="13716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indent="-310388" lvl="3" marL="18288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indent="-310388" lvl="4" marL="22860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indent="-310388" lvl="5" marL="27432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indent="-310388" lvl="6" marL="32004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indent="-310388" lvl="7" marL="3657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indent="-310388" lvl="8" marL="4114800" algn="l"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21"/>
          <p:cNvSpPr txBox="1"/>
          <p:nvPr>
            <p:ph idx="2" type="body"/>
          </p:nvPr>
        </p:nvSpPr>
        <p:spPr>
          <a:xfrm>
            <a:off x="5740823" y="5262296"/>
            <a:ext cx="5869987" cy="6895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220"/>
              </a:spcBef>
              <a:spcAft>
                <a:spcPts val="0"/>
              </a:spcAft>
              <a:buSzPts val="1012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73" name="Google Shape;73;p21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2"/>
          <p:cNvSpPr txBox="1"/>
          <p:nvPr>
            <p:ph type="title"/>
          </p:nvPr>
        </p:nvSpPr>
        <p:spPr>
          <a:xfrm>
            <a:off x="581193" y="4693389"/>
            <a:ext cx="11029616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Gill Sans"/>
              <a:buNone/>
              <a:defRPr b="0" sz="2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/>
          <p:nvPr>
            <p:ph idx="2" type="pic"/>
          </p:nvPr>
        </p:nvSpPr>
        <p:spPr>
          <a:xfrm>
            <a:off x="447817" y="599725"/>
            <a:ext cx="11290859" cy="3557252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22"/>
          <p:cNvSpPr txBox="1"/>
          <p:nvPr>
            <p:ph idx="1" type="body"/>
          </p:nvPr>
        </p:nvSpPr>
        <p:spPr>
          <a:xfrm>
            <a:off x="581192" y="5260127"/>
            <a:ext cx="11029617" cy="5986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SzPts val="1104"/>
              <a:buNone/>
              <a:defRPr sz="12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80" name="Google Shape;80;p22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 b="0" i="0" sz="2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656"/>
              <a:buFont typeface="Noto Sans Symbols"/>
              <a:buChar char="◼"/>
              <a:defRPr b="0" i="0" sz="18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22072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Char char="◼"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10388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88"/>
              <a:buFont typeface="Noto Sans Symbols"/>
              <a:buChar char="◼"/>
              <a:defRPr b="0" i="0" sz="14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98703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98704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98704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98704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98703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98703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3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3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jpg"/><Relationship Id="rId6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1.xml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>
            <p:ph type="ctrTitle"/>
          </p:nvPr>
        </p:nvSpPr>
        <p:spPr>
          <a:xfrm>
            <a:off x="466344" y="932688"/>
            <a:ext cx="11192256" cy="17804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Algerian"/>
              <a:buNone/>
            </a:pPr>
            <a:r>
              <a:rPr b="1" lang="en-US" sz="6000">
                <a:latin typeface="Algerian"/>
                <a:ea typeface="Algerian"/>
                <a:cs typeface="Algerian"/>
                <a:sym typeface="Algerian"/>
              </a:rPr>
              <a:t>SEMICONDUCTOR AND MATERIAL SCIENCE</a:t>
            </a:r>
            <a:endParaRPr b="1" sz="6000">
              <a:latin typeface="Algerian"/>
              <a:ea typeface="Algerian"/>
              <a:cs typeface="Algerian"/>
              <a:sym typeface="Algerian"/>
            </a:endParaRPr>
          </a:p>
        </p:txBody>
      </p:sp>
      <p:sp>
        <p:nvSpPr>
          <p:cNvPr id="102" name="Google Shape;102;p1"/>
          <p:cNvSpPr txBox="1"/>
          <p:nvPr>
            <p:ph idx="1" type="subTitle"/>
          </p:nvPr>
        </p:nvSpPr>
        <p:spPr>
          <a:xfrm>
            <a:off x="4322064" y="3218339"/>
            <a:ext cx="3130296" cy="421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656"/>
              <a:buNone/>
            </a:pPr>
            <a:r>
              <a:rPr lang="en-US" sz="1800">
                <a:solidFill>
                  <a:srgbClr val="595959"/>
                </a:solidFill>
              </a:rPr>
              <a:t>PRESENTED BY 11 TO 20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103" name="Google Shape;10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7088" y="3281538"/>
            <a:ext cx="2643774" cy="2643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pic>
        <p:nvPicPr>
          <p:cNvPr descr="Electrolitic Capacitor" id="104" name="Google Shape;10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3108775">
            <a:off x="8890903" y="3250162"/>
            <a:ext cx="1104440" cy="33894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pu" id="105" name="Google Shape;10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47435" y="3813116"/>
            <a:ext cx="2265028" cy="22635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igh Voltage Electric Shock Symbol" id="106" name="Google Shape;106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322853" y="3797534"/>
            <a:ext cx="2411250" cy="2127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"/>
          <p:cNvSpPr txBox="1"/>
          <p:nvPr>
            <p:ph type="title"/>
          </p:nvPr>
        </p:nvSpPr>
        <p:spPr>
          <a:xfrm>
            <a:off x="581192" y="72120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APPLICATIONS OF SEMICONDUCTORS </a:t>
            </a:r>
            <a:endParaRPr/>
          </a:p>
        </p:txBody>
      </p:sp>
      <p:pic>
        <p:nvPicPr>
          <p:cNvPr descr="Florescent Led Light Bulb Lamp" id="190" name="Google Shape;19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7963385">
            <a:off x="8971306" y="2382329"/>
            <a:ext cx="1216404" cy="2033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pu" id="191" name="Google Shape;191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582162">
            <a:off x="801797" y="4844049"/>
            <a:ext cx="2439021" cy="18702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olar Panel On Stand" id="192" name="Google Shape;192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46318">
            <a:off x="567927" y="1873767"/>
            <a:ext cx="2291556" cy="261451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0"/>
          <p:cNvSpPr txBox="1"/>
          <p:nvPr/>
        </p:nvSpPr>
        <p:spPr>
          <a:xfrm>
            <a:off x="4078925" y="2372700"/>
            <a:ext cx="459330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AutoNum type="arabicPeriod"/>
            </a:pPr>
            <a:r>
              <a:rPr b="1" lang="en-US" sz="33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rPr>
              <a:t>LED Lights.</a:t>
            </a:r>
            <a:endParaRPr b="1" sz="3300">
              <a:solidFill>
                <a:schemeClr val="dk2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AutoNum type="arabicPeriod"/>
            </a:pPr>
            <a:r>
              <a:rPr b="1" lang="en-US" sz="33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rPr>
              <a:t>Solar cells.</a:t>
            </a:r>
            <a:endParaRPr b="1" sz="3300">
              <a:solidFill>
                <a:schemeClr val="dk2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AutoNum type="arabicPeriod"/>
            </a:pPr>
            <a:r>
              <a:rPr b="1" lang="en-US" sz="33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rPr>
              <a:t>Mobile Devices.</a:t>
            </a:r>
            <a:endParaRPr b="1" sz="3300">
              <a:solidFill>
                <a:schemeClr val="dk2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AutoNum type="arabicPeriod"/>
            </a:pPr>
            <a:r>
              <a:rPr b="1" lang="en-US" sz="33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rPr>
              <a:t>Satellite Systems.</a:t>
            </a:r>
            <a:endParaRPr b="1" sz="3300">
              <a:solidFill>
                <a:schemeClr val="dk2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chemeClr val="dk2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rPr>
              <a:t>*** </a:t>
            </a:r>
            <a:endParaRPr sz="3200">
              <a:solidFill>
                <a:schemeClr val="dk2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8ef88d55e7_0_0"/>
          <p:cNvSpPr txBox="1"/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GLOBAL USE OF SEMICONDUCTOR</a:t>
            </a:r>
            <a:endParaRPr/>
          </a:p>
        </p:txBody>
      </p:sp>
      <p:sp>
        <p:nvSpPr>
          <p:cNvPr id="200" name="Google Shape;200;g38ef88d55e7_0_0"/>
          <p:cNvSpPr txBox="1"/>
          <p:nvPr>
            <p:ph idx="1" type="body"/>
          </p:nvPr>
        </p:nvSpPr>
        <p:spPr>
          <a:xfrm>
            <a:off x="5493175" y="2023925"/>
            <a:ext cx="6380400" cy="3221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/>
              <a:t>-Global Semiconductor-</a:t>
            </a:r>
            <a:endParaRPr b="1"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333333"/>
                </a:solidFill>
                <a:highlight>
                  <a:srgbClr val="FFFFFF"/>
                </a:highlight>
              </a:rPr>
              <a:t>Global Semiconductor Sales Increase 20.6% Year-to-Year in July.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55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-by </a:t>
            </a:r>
            <a:r>
              <a:rPr b="1" lang="en-US" sz="155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Semiconductor Industry Association.</a:t>
            </a:r>
            <a:endParaRPr b="1" sz="155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36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g38ef88d55e7_0_0" title="Screenshot-2025-09-03-at-1.33.49-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000" y="2678762"/>
            <a:ext cx="5323574" cy="4009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REFERENCE </a:t>
            </a:r>
            <a:endParaRPr/>
          </a:p>
        </p:txBody>
      </p:sp>
      <p:sp>
        <p:nvSpPr>
          <p:cNvPr id="208" name="Google Shape;208;p11"/>
          <p:cNvSpPr txBox="1"/>
          <p:nvPr>
            <p:ph idx="1" type="body"/>
          </p:nvPr>
        </p:nvSpPr>
        <p:spPr>
          <a:xfrm>
            <a:off x="581250" y="4726975"/>
            <a:ext cx="11029500" cy="21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-306000" lvl="0" marL="306000" rtl="0" algn="l"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Google</a:t>
            </a:r>
            <a:endParaRPr/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Wikipedia</a:t>
            </a:r>
            <a:endParaRPr/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Chat GPT</a:t>
            </a:r>
            <a:endParaRPr/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Google Gemini</a:t>
            </a:r>
            <a:endParaRPr/>
          </a:p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Char char="◼"/>
            </a:pPr>
            <a:r>
              <a:rPr lang="en-US"/>
              <a:t>SIA- </a:t>
            </a:r>
            <a:r>
              <a:rPr lang="en-US"/>
              <a:t>Semiconductor industry Association.</a:t>
            </a:r>
            <a:r>
              <a:rPr lang="en-US"/>
              <a:t> </a:t>
            </a:r>
            <a:endParaRPr/>
          </a:p>
          <a:p>
            <a:pPr indent="-200844" lvl="0" marL="306000" rtl="0" algn="l">
              <a:spcBef>
                <a:spcPts val="960"/>
              </a:spcBef>
              <a:spcAft>
                <a:spcPts val="0"/>
              </a:spcAft>
              <a:buSzPts val="1656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2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…</a:t>
            </a:r>
            <a:endParaRPr/>
          </a:p>
        </p:txBody>
      </p:sp>
      <p:sp>
        <p:nvSpPr>
          <p:cNvPr id="215" name="Google Shape;215;p12"/>
          <p:cNvSpPr txBox="1"/>
          <p:nvPr>
            <p:ph idx="1" type="body"/>
          </p:nvPr>
        </p:nvSpPr>
        <p:spPr>
          <a:xfrm>
            <a:off x="2221504" y="2268265"/>
            <a:ext cx="7748992" cy="23214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514096" lvl="0" marL="306000" rtl="0" algn="ctr">
              <a:spcBef>
                <a:spcPts val="0"/>
              </a:spcBef>
              <a:spcAft>
                <a:spcPts val="0"/>
              </a:spcAft>
              <a:buSzPts val="8096"/>
              <a:buChar char="◼"/>
            </a:pPr>
            <a:r>
              <a:rPr lang="en-US" sz="8800">
                <a:solidFill>
                  <a:srgbClr val="6D1B49"/>
                </a:solidFill>
                <a:latin typeface="Algerian"/>
                <a:ea typeface="Algerian"/>
                <a:cs typeface="Algerian"/>
                <a:sym typeface="Algerian"/>
              </a:rPr>
              <a:t> Thank you </a:t>
            </a:r>
            <a:endParaRPr sz="8800">
              <a:solidFill>
                <a:srgbClr val="6D1B49"/>
              </a:solidFill>
              <a:latin typeface="Algerian"/>
              <a:ea typeface="Algerian"/>
              <a:cs typeface="Algerian"/>
              <a:sym typeface="Algerian"/>
            </a:endParaRPr>
          </a:p>
        </p:txBody>
      </p:sp>
      <p:sp>
        <p:nvSpPr>
          <p:cNvPr id="216" name="Google Shape;216;p12"/>
          <p:cNvSpPr txBox="1"/>
          <p:nvPr/>
        </p:nvSpPr>
        <p:spPr>
          <a:xfrm>
            <a:off x="5210850" y="4589725"/>
            <a:ext cx="17703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rPr>
              <a:t>***</a:t>
            </a:r>
            <a:endParaRPr sz="5500">
              <a:solidFill>
                <a:schemeClr val="dk2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HOW ARE SEMICONDUCTORS ARE FORMED ?</a:t>
            </a:r>
            <a:endParaRPr/>
          </a:p>
        </p:txBody>
      </p:sp>
      <p:grpSp>
        <p:nvGrpSpPr>
          <p:cNvPr id="112" name="Google Shape;112;p2"/>
          <p:cNvGrpSpPr/>
          <p:nvPr/>
        </p:nvGrpSpPr>
        <p:grpSpPr>
          <a:xfrm>
            <a:off x="581765" y="2371660"/>
            <a:ext cx="11028468" cy="3487802"/>
            <a:chOff x="740" y="190435"/>
            <a:chExt cx="11028468" cy="3487802"/>
          </a:xfrm>
        </p:grpSpPr>
        <p:sp>
          <p:nvSpPr>
            <p:cNvPr id="113" name="Google Shape;113;p2"/>
            <p:cNvSpPr/>
            <p:nvPr/>
          </p:nvSpPr>
          <p:spPr>
            <a:xfrm>
              <a:off x="5514975" y="1802784"/>
              <a:ext cx="3901885" cy="677186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22225">
              <a:solidFill>
                <a:srgbClr val="3D0D28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14" name="Google Shape;114;p2"/>
            <p:cNvSpPr/>
            <p:nvPr/>
          </p:nvSpPr>
          <p:spPr>
            <a:xfrm>
              <a:off x="5469254" y="1802784"/>
              <a:ext cx="91440" cy="914734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cap="rnd" cmpd="sng" w="22225">
              <a:solidFill>
                <a:srgbClr val="3D0D28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15" name="Google Shape;115;p2"/>
            <p:cNvSpPr/>
            <p:nvPr/>
          </p:nvSpPr>
          <p:spPr>
            <a:xfrm>
              <a:off x="1613089" y="1802784"/>
              <a:ext cx="3901885" cy="677186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rnd" cmpd="sng" w="22225">
              <a:solidFill>
                <a:srgbClr val="3D0D28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16" name="Google Shape;116;p2"/>
            <p:cNvSpPr/>
            <p:nvPr/>
          </p:nvSpPr>
          <p:spPr>
            <a:xfrm>
              <a:off x="3902625" y="190435"/>
              <a:ext cx="3224698" cy="1612349"/>
            </a:xfrm>
            <a:prstGeom prst="rect">
              <a:avLst/>
            </a:prstGeom>
            <a:solidFill>
              <a:srgbClr val="4D1132"/>
            </a:solidFill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 txBox="1"/>
            <p:nvPr/>
          </p:nvSpPr>
          <p:spPr>
            <a:xfrm>
              <a:off x="3902625" y="190435"/>
              <a:ext cx="3224698" cy="16123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75" lIns="1194475" spcFirstLastPara="1" rIns="15875" wrap="square" tIns="158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500"/>
                <a:buFont typeface="Gill Sans"/>
                <a:buNone/>
              </a:pPr>
              <a:r>
                <a:rPr b="0" i="0" lang="en-US" sz="25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Electron flow</a:t>
              </a:r>
              <a:endParaRPr b="0" i="0" sz="2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063860" y="351670"/>
              <a:ext cx="967409" cy="1289879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-50000" r="-50000" t="0"/>
              </a:stretch>
            </a:blipFill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40" y="2479971"/>
              <a:ext cx="3224698" cy="1007831"/>
            </a:xfrm>
            <a:prstGeom prst="rect">
              <a:avLst/>
            </a:prstGeom>
            <a:solidFill>
              <a:srgbClr val="4D1132"/>
            </a:solidFill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 txBox="1"/>
            <p:nvPr/>
          </p:nvSpPr>
          <p:spPr>
            <a:xfrm>
              <a:off x="740" y="2479971"/>
              <a:ext cx="3224698" cy="10078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75" lIns="1194475" spcFirstLastPara="1" rIns="15875" wrap="square" tIns="158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500"/>
                <a:buFont typeface="Gill Sans"/>
                <a:buNone/>
              </a:pPr>
              <a:r>
                <a:rPr b="0" i="0" lang="en-US" sz="25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Conductor</a:t>
              </a:r>
              <a:endParaRPr b="0" i="0" sz="2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61975" y="2655954"/>
              <a:ext cx="967409" cy="655864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-1999" l="0" r="0" t="-1998"/>
              </a:stretch>
            </a:blipFill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902625" y="2717519"/>
              <a:ext cx="3224698" cy="960718"/>
            </a:xfrm>
            <a:prstGeom prst="rect">
              <a:avLst/>
            </a:prstGeom>
            <a:solidFill>
              <a:srgbClr val="4D1132"/>
            </a:solidFill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 txBox="1"/>
            <p:nvPr/>
          </p:nvSpPr>
          <p:spPr>
            <a:xfrm>
              <a:off x="3902625" y="2717519"/>
              <a:ext cx="3224698" cy="9607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75" lIns="1194475" spcFirstLastPara="1" rIns="15875" wrap="square" tIns="158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500"/>
                <a:buFont typeface="Gill Sans"/>
                <a:buNone/>
              </a:pPr>
              <a:r>
                <a:rPr b="0" i="0" lang="en-US" sz="25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Semiconductor</a:t>
              </a:r>
              <a:endParaRPr b="0" i="0" sz="2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045576" y="2888432"/>
              <a:ext cx="967409" cy="637587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-15998" l="0" r="0" t="-15999"/>
              </a:stretch>
            </a:blipFill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7804510" y="2479971"/>
              <a:ext cx="3224698" cy="976374"/>
            </a:xfrm>
            <a:prstGeom prst="rect">
              <a:avLst/>
            </a:prstGeom>
            <a:solidFill>
              <a:srgbClr val="4D1132"/>
            </a:solidFill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 txBox="1"/>
            <p:nvPr/>
          </p:nvSpPr>
          <p:spPr>
            <a:xfrm>
              <a:off x="7804510" y="2479971"/>
              <a:ext cx="3224698" cy="9763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75" lIns="1194475" spcFirstLastPara="1" rIns="15875" wrap="square" tIns="158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500"/>
                <a:buFont typeface="Gill Sans"/>
                <a:buNone/>
              </a:pPr>
              <a:r>
                <a:rPr b="0" i="0" lang="en-US" sz="25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Insulators</a:t>
              </a:r>
              <a:endParaRPr b="0" i="0" sz="2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7965745" y="2610229"/>
              <a:ext cx="967409" cy="715857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-5999" r="-5998" t="0"/>
              </a:stretch>
            </a:blipFill>
            <a:ln cap="rnd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2"/>
          <p:cNvSpPr txBox="1"/>
          <p:nvPr/>
        </p:nvSpPr>
        <p:spPr>
          <a:xfrm>
            <a:off x="581024" y="5786512"/>
            <a:ext cx="246392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Electrons rich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uncontrolled flow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9" name="Google Shape;129;p2"/>
          <p:cNvSpPr txBox="1"/>
          <p:nvPr/>
        </p:nvSpPr>
        <p:spPr>
          <a:xfrm>
            <a:off x="4660392" y="6091389"/>
            <a:ext cx="287121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Controlled flow Electron</a:t>
            </a:r>
            <a:endParaRPr/>
          </a:p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Movement of Electron</a:t>
            </a:r>
            <a:endParaRPr/>
          </a:p>
        </p:txBody>
      </p:sp>
      <p:sp>
        <p:nvSpPr>
          <p:cNvPr id="130" name="Google Shape;130;p2"/>
          <p:cNvSpPr txBox="1"/>
          <p:nvPr/>
        </p:nvSpPr>
        <p:spPr>
          <a:xfrm>
            <a:off x="8522208" y="5943600"/>
            <a:ext cx="315468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Electron deficiency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No flow of electron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"/>
          <p:cNvSpPr txBox="1"/>
          <p:nvPr>
            <p:ph type="title"/>
          </p:nvPr>
        </p:nvSpPr>
        <p:spPr>
          <a:xfrm>
            <a:off x="581200" y="702150"/>
            <a:ext cx="110295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GROUP 14 ELEMENTS</a:t>
            </a:r>
            <a:endParaRPr/>
          </a:p>
        </p:txBody>
      </p:sp>
      <p:pic>
        <p:nvPicPr>
          <p:cNvPr id="136" name="Google Shape;136;p4"/>
          <p:cNvPicPr preferRelativeResize="0"/>
          <p:nvPr/>
        </p:nvPicPr>
        <p:blipFill rotWithShape="1">
          <a:blip r:embed="rId3">
            <a:alphaModFix/>
          </a:blip>
          <a:srcRect b="12834" l="18550" r="1" t="5900"/>
          <a:stretch/>
        </p:blipFill>
        <p:spPr>
          <a:xfrm>
            <a:off x="1959864" y="1911095"/>
            <a:ext cx="8446147" cy="437083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4"/>
          <p:cNvSpPr txBox="1"/>
          <p:nvPr/>
        </p:nvSpPr>
        <p:spPr>
          <a:xfrm>
            <a:off x="1872926" y="4544568"/>
            <a:ext cx="134416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rgbClr val="3A3A3A"/>
                </a:solidFill>
                <a:latin typeface="Gill Sans"/>
                <a:ea typeface="Gill Sans"/>
                <a:cs typeface="Gill Sans"/>
                <a:sym typeface="Gill Sans"/>
              </a:rPr>
              <a:t>Shows Allotropy</a:t>
            </a:r>
            <a:endParaRPr b="0" i="0" sz="1800" u="none" cap="none" strike="noStrike">
              <a:solidFill>
                <a:srgbClr val="3A3A3A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8695944" y="3099816"/>
            <a:ext cx="153619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rgbClr val="3A3A3A"/>
                </a:solidFill>
                <a:latin typeface="Gill Sans"/>
                <a:ea typeface="Gill Sans"/>
                <a:cs typeface="Gill Sans"/>
                <a:sym typeface="Gill Sans"/>
              </a:rPr>
              <a:t>Radioactive</a:t>
            </a:r>
            <a:endParaRPr b="0" i="0" sz="1800" u="none" cap="none" strike="noStrike">
              <a:solidFill>
                <a:srgbClr val="3A3A3A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9098280" y="4867733"/>
            <a:ext cx="113385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rgbClr val="3A3A3A"/>
                </a:solidFill>
                <a:latin typeface="Gill Sans"/>
                <a:ea typeface="Gill Sans"/>
                <a:cs typeface="Gill Sans"/>
                <a:sym typeface="Gill Sans"/>
              </a:rPr>
              <a:t>Decay</a:t>
            </a:r>
            <a:endParaRPr b="0" i="0" sz="1800" u="none" cap="none" strike="noStrike">
              <a:solidFill>
                <a:srgbClr val="3A3A3A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2781300" y="6404818"/>
            <a:ext cx="66294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Conclusion: We can use only </a:t>
            </a:r>
            <a:r>
              <a:rPr b="1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Silicon</a:t>
            </a: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and </a:t>
            </a:r>
            <a:r>
              <a:rPr b="1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Germanium</a:t>
            </a:r>
            <a:endParaRPr b="1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"/>
          <p:cNvSpPr txBox="1"/>
          <p:nvPr>
            <p:ph type="title"/>
          </p:nvPr>
        </p:nvSpPr>
        <p:spPr>
          <a:xfrm>
            <a:off x="581250" y="207900"/>
            <a:ext cx="11029500" cy="12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FORMATION OF SEMICONDUCTORS</a:t>
            </a:r>
            <a:endParaRPr/>
          </a:p>
        </p:txBody>
      </p:sp>
      <p:sp>
        <p:nvSpPr>
          <p:cNvPr id="146" name="Google Shape;146;p3"/>
          <p:cNvSpPr txBox="1"/>
          <p:nvPr/>
        </p:nvSpPr>
        <p:spPr>
          <a:xfrm>
            <a:off x="650750" y="1850750"/>
            <a:ext cx="5750400" cy="4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683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ill Sans"/>
              <a:buChar char="❖"/>
            </a:pPr>
            <a:r>
              <a:rPr b="1" lang="en-US" sz="2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How they are formed ?</a:t>
            </a:r>
            <a:endParaRPr b="1" sz="2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Only group 14 elements are used here.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Each atom shares 4 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valence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electron with 4 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neighbouring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atoms.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Forming a strong 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covalent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bond, i.e it creates a crystal lattice.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At absolute zero, no conduction.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With heat or light, some electrons break free, leaving holes.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Movement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of electrons and holes allows the flow of current —----} This is semiconductor.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7" name="Google Shape;147;p3"/>
          <p:cNvSpPr txBox="1"/>
          <p:nvPr/>
        </p:nvSpPr>
        <p:spPr>
          <a:xfrm>
            <a:off x="7549351" y="5355508"/>
            <a:ext cx="369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0" i="0" lang="en-US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Two Types of semiconductors: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Intrinsic Semiconductor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Extrinsic Semiconductor 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a glowing atom with a black background is shown (Provided by Tenor)" id="148" name="Google Shape;14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9350" y="1850752"/>
            <a:ext cx="2970823" cy="273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1. INTRINSIC SEMICONDUCTOR </a:t>
            </a:r>
            <a:endParaRPr/>
          </a:p>
        </p:txBody>
      </p:sp>
      <p:pic>
        <p:nvPicPr>
          <p:cNvPr id="154" name="Google Shape;15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72463" y="1995253"/>
            <a:ext cx="5338345" cy="4862747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5"/>
          <p:cNvSpPr txBox="1"/>
          <p:nvPr/>
        </p:nvSpPr>
        <p:spPr>
          <a:xfrm>
            <a:off x="581192" y="2699240"/>
            <a:ext cx="5687568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 pure semiconductor is called intrinsic semiconductor.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Shearing of electrons to the same element due to this complete covalent bond.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Due to this it is stable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There for no control on semiconductor.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 pure crystals of Germanium and Silicon is an example of intrinsic semiconductor.</a:t>
            </a:r>
            <a:endParaRPr/>
          </a:p>
          <a:p>
            <a:pPr indent="-158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>
    <mc:Choice Requires="p14">
      <p:transition spd="slow" p14:dur="25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2.EXTRINSIC SEMICONDUCTOR </a:t>
            </a:r>
            <a:endParaRPr/>
          </a:p>
        </p:txBody>
      </p:sp>
      <p:pic>
        <p:nvPicPr>
          <p:cNvPr id="161" name="Google Shape;161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0" y="1980056"/>
            <a:ext cx="5580863" cy="466763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p6"/>
          <p:cNvSpPr txBox="1"/>
          <p:nvPr/>
        </p:nvSpPr>
        <p:spPr>
          <a:xfrm>
            <a:off x="411480" y="2413337"/>
            <a:ext cx="5459100" cy="3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Noto Sans Symbols"/>
              <a:buChar char="⮚"/>
            </a:pPr>
            <a:r>
              <a:rPr lang="en-US" sz="23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It is an impure semiconductor.</a:t>
            </a:r>
            <a:endParaRPr sz="1700"/>
          </a:p>
          <a:p>
            <a:pPr indent="-158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 sz="23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48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Noto Sans Symbols"/>
              <a:buChar char="⮚"/>
            </a:pPr>
            <a:r>
              <a:rPr lang="en-US" sz="23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N-type: Formed by adding a pentavalent impurity, such as Phosphorus (P) or Arsenic (As), which contributes free electrons.</a:t>
            </a:r>
            <a:endParaRPr sz="23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sz="1700"/>
          </a:p>
          <a:p>
            <a:pPr indent="-3048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Noto Sans Symbols"/>
              <a:buChar char="⮚"/>
            </a:pPr>
            <a:r>
              <a:rPr lang="en-US" sz="23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P-type: Formed by adding a trivalent impurity, such as Aluminum (Al) or Gallium (Ga), which creates a "hole" or an electron vacancy.</a:t>
            </a:r>
            <a:endParaRPr sz="23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DOPING OF INTRINSIC SEMICONDUCTOR </a:t>
            </a:r>
            <a:endParaRPr/>
          </a:p>
        </p:txBody>
      </p:sp>
      <p:sp>
        <p:nvSpPr>
          <p:cNvPr id="168" name="Google Shape;168;p7"/>
          <p:cNvSpPr txBox="1"/>
          <p:nvPr/>
        </p:nvSpPr>
        <p:spPr>
          <a:xfrm>
            <a:off x="581200" y="1950500"/>
            <a:ext cx="5063100" cy="52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1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Doping is addition of impure into intrinsic semiconductor.</a:t>
            </a:r>
            <a:endParaRPr b="1" i="0" sz="2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1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We use Group 13 and Group 15 </a:t>
            </a: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elements</a:t>
            </a:r>
            <a:r>
              <a:rPr b="1" i="0" lang="en-US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due to there same crystal structure.</a:t>
            </a:r>
            <a:endParaRPr b="1" i="0" sz="2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11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Doping is use of control flow of electrons.</a:t>
            </a:r>
            <a:endParaRPr b="1" i="0" sz="24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1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Char char="⮚"/>
            </a:pPr>
            <a:r>
              <a:t/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1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i="0" lang="en-US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There are two types of Doping:</a:t>
            </a:r>
            <a:endParaRPr b="1" sz="24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68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AutoNum type="arabicParenR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N-Type Doping.</a:t>
            </a:r>
            <a:endParaRPr b="1" sz="2400"/>
          </a:p>
          <a:p>
            <a:pPr indent="-368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AutoNum type="arabicParenR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P-Type Doping.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69" name="Google Shape;16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4307" y="2218376"/>
            <a:ext cx="6686717" cy="360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DIFFERENCE </a:t>
            </a:r>
            <a:endParaRPr/>
          </a:p>
        </p:txBody>
      </p:sp>
      <p:sp>
        <p:nvSpPr>
          <p:cNvPr id="175" name="Google Shape;175;p8"/>
          <p:cNvSpPr txBox="1"/>
          <p:nvPr/>
        </p:nvSpPr>
        <p:spPr>
          <a:xfrm>
            <a:off x="6492240" y="2080367"/>
            <a:ext cx="49287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N-Type semiconductor</a:t>
            </a:r>
            <a:endParaRPr/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 sz="2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</a:t>
            </a: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Also known as Pentavalent impurity.</a:t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Char char="-"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Group 15 elements are use.</a:t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Char char="-"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Due to gr.15 elements one free electron are made.</a:t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Char char="-"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6" name="Google Shape;176;p8"/>
          <p:cNvSpPr txBox="1"/>
          <p:nvPr/>
        </p:nvSpPr>
        <p:spPr>
          <a:xfrm>
            <a:off x="704089" y="2080367"/>
            <a:ext cx="5391900" cy="49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P-Type Semiconductor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Also known as Trivalent impunity.</a:t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Char char="-"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Group 13 elements are use.</a:t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Char char="-"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Due to gr.13 elements one holes are made.</a:t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Char char="-"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Hole is also known as vacant spaces.</a:t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Char char="-"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Due to hole electrons can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t/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7" name="Google Shape;177;p8"/>
          <p:cNvSpPr txBox="1"/>
          <p:nvPr/>
        </p:nvSpPr>
        <p:spPr>
          <a:xfrm>
            <a:off x="5280725" y="6100625"/>
            <a:ext cx="693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/>
              <a:t>SUSTAINABILITY AND MANAGEMENT  </a:t>
            </a:r>
            <a:endParaRPr/>
          </a:p>
        </p:txBody>
      </p:sp>
      <p:sp>
        <p:nvSpPr>
          <p:cNvPr id="183" name="Google Shape;183;p9"/>
          <p:cNvSpPr txBox="1"/>
          <p:nvPr>
            <p:ph idx="1" type="body"/>
          </p:nvPr>
        </p:nvSpPr>
        <p:spPr>
          <a:xfrm>
            <a:off x="581200" y="2180500"/>
            <a:ext cx="7909200" cy="37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600"/>
              <a:t>Sustainability in Semiconductors:</a:t>
            </a:r>
            <a:endParaRPr b="1" sz="2600"/>
          </a:p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 </a:t>
            </a:r>
            <a:endParaRPr sz="2400"/>
          </a:p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* Raw Materials Use: Sustainable sourcing and efficient use of silicon, rare earth elements, and chemicals.</a:t>
            </a:r>
            <a:endParaRPr sz="2400"/>
          </a:p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/>
          </a:p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 * Energy Consumption: Shift to renewable energy and energy-efficient designs,</a:t>
            </a:r>
            <a:endParaRPr sz="2400"/>
          </a:p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/>
          </a:p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/>
              <a:t> * Waste &amp; Pollution: Recycling chips and reducing toxic waste.</a:t>
            </a:r>
            <a:endParaRPr sz="2400"/>
          </a:p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/>
          </a:p>
          <a:p>
            <a:pPr indent="-200844" lvl="0" marL="306000" rtl="0" algn="l">
              <a:spcBef>
                <a:spcPts val="0"/>
              </a:spcBef>
              <a:spcAft>
                <a:spcPts val="0"/>
              </a:spcAft>
              <a:buSzPts val="1656"/>
              <a:buNone/>
            </a:pPr>
            <a:r>
              <a:t/>
            </a:r>
            <a:endParaRPr sz="2400"/>
          </a:p>
        </p:txBody>
      </p:sp>
      <p:pic>
        <p:nvPicPr>
          <p:cNvPr descr="a green recycling bin with two arrows pointing to the right (Provided by Tenor)" id="184" name="Google Shape;18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0400" y="2381250"/>
            <a:ext cx="3481550" cy="303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vidend">
  <a:themeElements>
    <a:clrScheme name="Dividend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2025-09-16T13:05:11Z</dcterms:created>
  <dc:creator>Karan Matade</dc:creator>
</cp:coreProperties>
</file>